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8" r:id="rId2"/>
    <p:sldId id="259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037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828E8-8747-45AF-A817-0B6EC97991D3}" type="datetimeFigureOut">
              <a:rPr lang="es-CO" smtClean="0"/>
              <a:t>02/03/2016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20D56-F7EF-4163-89DD-4858022557C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38879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2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3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4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9FD9AEA-9202-4B73-94B5-D99D5C43991E}" type="slidenum">
              <a:rPr lang="es-ES" altLang="es-CO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5</a:t>
            </a:fld>
            <a:endParaRPr lang="es-ES" altLang="es-CO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3587" cy="3430587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6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ES_tradnl" altLang="es-C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073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51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676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22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5536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37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54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80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370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601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ortar y redondear rectángulo de esquina sencilla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3B30"/>
              </a:solidFill>
            </a:endParaRPr>
          </a:p>
        </p:txBody>
      </p:sp>
      <p:sp>
        <p:nvSpPr>
          <p:cNvPr id="12" name="11 Triángulo rectángulo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E3B30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10" name="9 Forma libre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11" name="10 Forma libre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853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Forma libre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srgbClr val="4E3B30"/>
              </a:solidFill>
            </a:endParaRPr>
          </a:p>
        </p:txBody>
      </p: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EF42B0-1669-4D43-8C39-01176B47A6A5}" type="datetimeFigureOut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02/03/2016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9880169-6778-4336-AD00-772196E5A170}" type="slidenum">
              <a:rPr lang="es-CO" smtClean="0">
                <a:solidFill>
                  <a:srgbClr val="FBEEC9">
                    <a:shade val="90000"/>
                  </a:srgbClr>
                </a:solidFill>
              </a:rPr>
              <a:pPr/>
              <a:t>‹Nº›</a:t>
            </a:fld>
            <a:endParaRPr lang="es-CO">
              <a:solidFill>
                <a:srgbClr val="FBEEC9">
                  <a:shade val="90000"/>
                </a:srgbClr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Forma libre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4E3B30"/>
                </a:solidFill>
              </a:endParaRPr>
            </a:p>
          </p:txBody>
        </p:sp>
        <p:sp>
          <p:nvSpPr>
            <p:cNvPr id="13" name="12 Forma libre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srgbClr val="4E3B3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153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sp>
        <p:nvSpPr>
          <p:cNvPr id="90" name="1 Título"/>
          <p:cNvSpPr>
            <a:spLocks noGrp="1"/>
          </p:cNvSpPr>
          <p:nvPr>
            <p:ph type="ctrTitle"/>
          </p:nvPr>
        </p:nvSpPr>
        <p:spPr>
          <a:xfrm>
            <a:off x="527410" y="2420888"/>
            <a:ext cx="8165380" cy="324036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ORDEN </a:t>
            </a:r>
            <a:r>
              <a:rPr lang="es-MX" sz="2400" dirty="0">
                <a:solidFill>
                  <a:srgbClr val="663300"/>
                </a:solidFill>
                <a:latin typeface="Candara" panose="020E0502030303020204" pitchFamily="34" charset="0"/>
              </a:rPr>
              <a:t>SEGLAR DE CARMELITAS DESCALZOS</a:t>
            </a: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>III REUNIÓN CICLA BOLIVARIANA OCDS</a:t>
            </a:r>
            <a:b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> </a:t>
            </a:r>
            <a: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CO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> ECUADOR – PERÚ – COLOMBIA</a:t>
            </a:r>
            <a:b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MX" sz="2400" b="1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Agosto 24 al 29 de 2014</a:t>
            </a:r>
            <a:b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/>
            </a:r>
            <a:b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</a:br>
            <a:r>
              <a:rPr lang="es-MX" sz="1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Villa de Leyva (Boyacá) - COLOMBIA</a:t>
            </a:r>
            <a:endParaRPr lang="es-CO" sz="24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Lucida Bright" pitchFamily="18" charset="0"/>
            </a:endParaRPr>
          </a:p>
        </p:txBody>
      </p:sp>
      <p:pic>
        <p:nvPicPr>
          <p:cNvPr id="91" name="90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3923928" y="943060"/>
            <a:ext cx="1152128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" name="91 Imagen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805264"/>
            <a:ext cx="720080" cy="89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92 Imagen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828" y="5809646"/>
            <a:ext cx="649600" cy="9161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29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1 Título"/>
          <p:cNvSpPr>
            <a:spLocks noGrp="1"/>
          </p:cNvSpPr>
          <p:nvPr>
            <p:ph type="ctrTitle"/>
          </p:nvPr>
        </p:nvSpPr>
        <p:spPr>
          <a:xfrm>
            <a:off x="573476" y="3284984"/>
            <a:ext cx="8165380" cy="2520280"/>
          </a:xfrm>
        </p:spPr>
        <p:txBody>
          <a:bodyPr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Comunidad </a:t>
            </a:r>
            <a:r>
              <a:rPr lang="es-CO" sz="3200" b="0" cap="all" dirty="0" smtClean="0">
                <a:ln/>
                <a:solidFill>
                  <a:srgbClr val="6633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Candara" panose="020E0502030303020204" pitchFamily="34" charset="0"/>
              </a:rPr>
              <a:t>“VIRGEN DEL CARMEN”</a:t>
            </a: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</a:t>
            </a:r>
            <a:b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/>
            </a:r>
            <a:b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32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Bogotá- Colombia</a:t>
            </a:r>
            <a:r>
              <a:rPr lang="es-CO" sz="2400" b="0" dirty="0">
                <a:solidFill>
                  <a:srgbClr val="663300"/>
                </a:solidFill>
                <a:effectLst/>
              </a:rPr>
              <a:t/>
            </a:r>
            <a:br>
              <a:rPr lang="es-CO" sz="2400" b="0" dirty="0">
                <a:solidFill>
                  <a:srgbClr val="663300"/>
                </a:solidFill>
                <a:effectLst/>
              </a:rPr>
            </a:br>
            <a:r>
              <a:rPr lang="es-CO" sz="2400" b="0" dirty="0" smtClean="0">
                <a:solidFill>
                  <a:srgbClr val="663300"/>
                </a:solidFill>
                <a:effectLst/>
              </a:rPr>
              <a:t/>
            </a:r>
            <a:br>
              <a:rPr lang="es-CO" sz="2400" b="0" dirty="0" smtClean="0">
                <a:solidFill>
                  <a:srgbClr val="663300"/>
                </a:solidFill>
                <a:effectLst/>
              </a:rPr>
            </a:br>
            <a:endParaRPr lang="es-CO" sz="2400" b="0" cap="all" dirty="0">
              <a:ln/>
              <a:solidFill>
                <a:srgbClr val="6633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Lucida Bright" pitchFamily="18" charset="0"/>
            </a:endParaRPr>
          </a:p>
        </p:txBody>
      </p:sp>
      <p:pic>
        <p:nvPicPr>
          <p:cNvPr id="9" name="8 Imagen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248472" cy="1928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037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26025" y="2420888"/>
            <a:ext cx="7851648" cy="3369275"/>
          </a:xfrm>
        </p:spPr>
        <p:txBody>
          <a:bodyPr>
            <a:noAutofit/>
          </a:bodyPr>
          <a:lstStyle/>
          <a:p>
            <a:pPr algn="l"/>
            <a:r>
              <a:rPr lang="es-CO" sz="200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Fecha Fundación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: 15 de octubre de 1954</a:t>
            </a:r>
            <a:b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00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Fundador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: Padre José Miguel Miranda </a:t>
            </a:r>
            <a:r>
              <a:rPr lang="es-CO" sz="20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Arraiza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. Invitó con gran entusiasmo a sus feligreses a participar de esta nueva Comunidad de seglares, iniciándola con un centenar de damas y ochenta caballeros, quienes recibieron esta invitación como algo honorífico, respondiendo con un gran compromiso de servicio espiritual y social.</a:t>
            </a:r>
            <a:b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00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Parroquia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: Nuestra Señora del Carmen</a:t>
            </a:r>
            <a:b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00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Primeros Miembros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: Julio Luque Peña, Eduardo Isaza, </a:t>
            </a:r>
            <a:r>
              <a:rPr lang="es-CO" sz="20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Hazel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Townsend, </a:t>
            </a:r>
            <a:r>
              <a:rPr lang="es-CO" sz="20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Elsie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J. Townsend, Clementina Umaña de Holguín, Anita Medina de Azcuénaga, algunos de ellos presidentes (antes: priores), sucedidos por: Maruja Franco de Luna, </a:t>
            </a:r>
            <a:r>
              <a:rPr lang="es-CO" sz="20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Margoth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Acevedo de </a:t>
            </a:r>
            <a:r>
              <a:rPr lang="es-CO" sz="20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Bucking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, Leticia de Jaramillo, Hernán Patiño Linares, Guillermo Ramos, </a:t>
            </a:r>
            <a:r>
              <a:rPr lang="es-CO" sz="20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Isabella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Franco de </a:t>
            </a:r>
            <a:r>
              <a:rPr lang="es-CO" sz="20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Cediel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, Lucy </a:t>
            </a:r>
            <a:r>
              <a:rPr lang="es-CO" sz="20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Artunduaga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 de </a:t>
            </a:r>
            <a:r>
              <a:rPr lang="es-CO" sz="20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Dussán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, Sara Porras de Useche y Nina Torres de </a:t>
            </a:r>
            <a:r>
              <a:rPr lang="es-CO" sz="2000" b="0" dirty="0" err="1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Muñóz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-actual presidenta.  </a:t>
            </a:r>
            <a:b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</a:br>
            <a:r>
              <a:rPr lang="es-CO" sz="200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Erección Canónica</a:t>
            </a:r>
            <a:r>
              <a:rPr lang="es-CO" sz="2000" b="0" dirty="0" smtClean="0">
                <a:solidFill>
                  <a:srgbClr val="663300"/>
                </a:solidFill>
                <a:effectLst/>
                <a:latin typeface="Candara" panose="020E0502030303020204" pitchFamily="34" charset="0"/>
              </a:rPr>
              <a:t>: agosto de 1955</a:t>
            </a:r>
            <a:endParaRPr lang="es-CO" sz="2000" b="0" dirty="0">
              <a:solidFill>
                <a:srgbClr val="663300"/>
              </a:solidFill>
              <a:effectLst/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451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356672" y="1367188"/>
            <a:ext cx="835292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2 Rectángulo"/>
          <p:cNvSpPr/>
          <p:nvPr/>
        </p:nvSpPr>
        <p:spPr>
          <a:xfrm>
            <a:off x="2915816" y="843968"/>
            <a:ext cx="25939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Algo de Historia</a:t>
            </a:r>
            <a:endParaRPr lang="es-CO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580919" y="1445650"/>
            <a:ext cx="7848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2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Durante  estos sesenta años han pasado personas muy valiosas para la Orden quienes con su entusiasmo y la ayuda de Dios han mantenido activa la Comunidad. A pesar de algunas dificultades en los años recientes por cambios de situaciones que se dan en la vida humana y los signos de los tiempos, Dios ha permitido que se mantenga por el sentido de responsabilidad y la entrega de sus integrantes.</a:t>
            </a:r>
          </a:p>
          <a:p>
            <a:pPr algn="just"/>
            <a:r>
              <a:rPr lang="es-CO" sz="22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También por el apoyo espiritual recibido de los padres y hermanos OCD que nos han prestado su valiosa colaboración .</a:t>
            </a:r>
          </a:p>
          <a:p>
            <a:pPr algn="just"/>
            <a:r>
              <a:rPr lang="es-CO" sz="22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Al cumplir sesenta años la Comunidad OCDS “Virgen del Carmen” en este año, damos gracias a Dios por su existencia y rogamos bendiga esta rama de la Comunidad de Carmelitas Descalzos, para bien de las familias y la sociedad.</a:t>
            </a:r>
          </a:p>
        </p:txBody>
      </p:sp>
    </p:spTree>
    <p:extLst>
      <p:ext uri="{BB962C8B-B14F-4D97-AF65-F5344CB8AC3E}">
        <p14:creationId xmlns:p14="http://schemas.microsoft.com/office/powerpoint/2010/main" val="996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660525" y="3089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D4006F"/>
              </a:buClr>
              <a:buFontTx/>
              <a:buChar char="o"/>
            </a:pPr>
            <a:endParaRPr lang="en-US" altLang="es-CO" sz="2400">
              <a:solidFill>
                <a:srgbClr val="4E3B30"/>
              </a:solidFill>
              <a:latin typeface="Times New Roman" pitchFamily="18" charset="0"/>
            </a:endParaRPr>
          </a:p>
        </p:txBody>
      </p:sp>
      <p:sp>
        <p:nvSpPr>
          <p:cNvPr id="580611" name="Rectangle 3"/>
          <p:cNvSpPr>
            <a:spLocks noChangeArrowheads="1"/>
          </p:cNvSpPr>
          <p:nvPr/>
        </p:nvSpPr>
        <p:spPr bwMode="auto">
          <a:xfrm>
            <a:off x="685800" y="6096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s-ES_tradnl" altLang="es-CO" sz="3200" b="1">
                <a:solidFill>
                  <a:srgbClr val="4E3B30"/>
                </a:solidFill>
              </a:rPr>
              <a:t/>
            </a:r>
            <a:br>
              <a:rPr lang="es-ES_tradnl" altLang="es-CO" sz="3200" b="1">
                <a:solidFill>
                  <a:srgbClr val="4E3B30"/>
                </a:solidFill>
              </a:rPr>
            </a:br>
            <a:endParaRPr lang="es-ES_tradnl" altLang="es-CO" sz="2800" b="1">
              <a:solidFill>
                <a:srgbClr val="4E3B30"/>
              </a:solidFill>
            </a:endParaRPr>
          </a:p>
        </p:txBody>
      </p:sp>
      <p:pic>
        <p:nvPicPr>
          <p:cNvPr id="88" name="87 Imagen"/>
          <p:cNvPicPr/>
          <p:nvPr/>
        </p:nvPicPr>
        <p:blipFill>
          <a:blip r:embed="rId4" cstate="print">
            <a:lum bright="-2000" contrast="12000"/>
          </a:blip>
          <a:srcRect/>
          <a:stretch>
            <a:fillRect/>
          </a:stretch>
        </p:blipFill>
        <p:spPr bwMode="auto">
          <a:xfrm>
            <a:off x="8460432" y="6160472"/>
            <a:ext cx="576064" cy="6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" name="88 Imagen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8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0" y="6160472"/>
            <a:ext cx="432048" cy="63198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7 Rectángulo"/>
          <p:cNvSpPr/>
          <p:nvPr/>
        </p:nvSpPr>
        <p:spPr>
          <a:xfrm>
            <a:off x="323528" y="980728"/>
            <a:ext cx="849694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Actualmente de los 50 integrantes, son activos 25 y  los demás por edad y salud, son miembros orantes que nos acompañan con su oración.</a:t>
            </a:r>
            <a:endParaRPr lang="es-CO" sz="2800" dirty="0">
              <a:solidFill>
                <a:srgbClr val="663300"/>
              </a:solidFill>
              <a:latin typeface="Candara" panose="020E0502030303020204" pitchFamily="34" charset="0"/>
            </a:endParaRPr>
          </a:p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El actual Consejo está integrado por:</a:t>
            </a:r>
          </a:p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Nina Torres de </a:t>
            </a:r>
            <a:r>
              <a:rPr lang="es-CO" sz="2800" dirty="0" err="1" smtClean="0">
                <a:solidFill>
                  <a:srgbClr val="663300"/>
                </a:solidFill>
                <a:latin typeface="Candara" panose="020E0502030303020204" pitchFamily="34" charset="0"/>
              </a:rPr>
              <a:t>Muñóz</a:t>
            </a:r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 – Presidenta</a:t>
            </a:r>
          </a:p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Formación: Lucy del Carmen </a:t>
            </a:r>
            <a:r>
              <a:rPr lang="es-CO" sz="2800" dirty="0" err="1" smtClean="0">
                <a:solidFill>
                  <a:srgbClr val="663300"/>
                </a:solidFill>
                <a:latin typeface="Candara" panose="020E0502030303020204" pitchFamily="34" charset="0"/>
              </a:rPr>
              <a:t>Quexada</a:t>
            </a:r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 </a:t>
            </a:r>
            <a:r>
              <a:rPr lang="es-CO" sz="2800" dirty="0" err="1" smtClean="0">
                <a:solidFill>
                  <a:srgbClr val="663300"/>
                </a:solidFill>
                <a:latin typeface="Candara" panose="020E0502030303020204" pitchFamily="34" charset="0"/>
              </a:rPr>
              <a:t>Olier</a:t>
            </a:r>
            <a:endParaRPr lang="es-CO" sz="2800" dirty="0" smtClean="0">
              <a:solidFill>
                <a:srgbClr val="663300"/>
              </a:solidFill>
              <a:latin typeface="Candara" panose="020E0502030303020204" pitchFamily="34" charset="0"/>
            </a:endParaRPr>
          </a:p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Consejeros de Vida Espiritual, Mariana y Apostolado: Rosario Gallego, Irma de </a:t>
            </a:r>
            <a:r>
              <a:rPr lang="es-CO" sz="2800" dirty="0" err="1" smtClean="0">
                <a:solidFill>
                  <a:srgbClr val="663300"/>
                </a:solidFill>
                <a:latin typeface="Candara" panose="020E0502030303020204" pitchFamily="34" charset="0"/>
              </a:rPr>
              <a:t>Kurishita</a:t>
            </a:r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 y Rosa Matilde Rincón de Vargas, respectivamente.</a:t>
            </a:r>
            <a:endParaRPr lang="es-CO" sz="2800" dirty="0">
              <a:solidFill>
                <a:srgbClr val="663300"/>
              </a:solidFill>
              <a:latin typeface="Candara" panose="020E0502030303020204" pitchFamily="34" charset="0"/>
            </a:endParaRPr>
          </a:p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Tesorero: Saúl </a:t>
            </a:r>
            <a:r>
              <a:rPr lang="es-CO" sz="2800" dirty="0" err="1" smtClean="0">
                <a:solidFill>
                  <a:srgbClr val="663300"/>
                </a:solidFill>
                <a:latin typeface="Candara" panose="020E0502030303020204" pitchFamily="34" charset="0"/>
              </a:rPr>
              <a:t>Léon</a:t>
            </a:r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 Castillo</a:t>
            </a:r>
          </a:p>
          <a:p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Secretaria: </a:t>
            </a:r>
            <a:r>
              <a:rPr lang="es-CO" sz="2800" dirty="0" err="1" smtClean="0">
                <a:solidFill>
                  <a:srgbClr val="663300"/>
                </a:solidFill>
                <a:latin typeface="Candara" panose="020E0502030303020204" pitchFamily="34" charset="0"/>
              </a:rPr>
              <a:t>Marlén</a:t>
            </a:r>
            <a:r>
              <a:rPr lang="es-CO" sz="2800" dirty="0" smtClean="0">
                <a:solidFill>
                  <a:srgbClr val="663300"/>
                </a:solidFill>
                <a:latin typeface="Candara" panose="020E0502030303020204" pitchFamily="34" charset="0"/>
              </a:rPr>
              <a:t> Rodríguez.</a:t>
            </a:r>
          </a:p>
        </p:txBody>
      </p:sp>
    </p:spTree>
    <p:extLst>
      <p:ext uri="{BB962C8B-B14F-4D97-AF65-F5344CB8AC3E}">
        <p14:creationId xmlns:p14="http://schemas.microsoft.com/office/powerpoint/2010/main" val="996383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0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ECL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0611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Personalizado 2">
      <a:dk1>
        <a:srgbClr val="4E3B30"/>
      </a:dk1>
      <a:lt1>
        <a:srgbClr val="4E3B30"/>
      </a:lt1>
      <a:dk2>
        <a:srgbClr val="FBEEC9"/>
      </a:dk2>
      <a:lt2>
        <a:srgbClr val="FBEEC9"/>
      </a:lt2>
      <a:accent1>
        <a:srgbClr val="4E3B30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BEEC9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419</TotalTime>
  <Words>239</Words>
  <Application>Microsoft Office PowerPoint</Application>
  <PresentationFormat>Presentación en pantalla (4:3)</PresentationFormat>
  <Paragraphs>24</Paragraphs>
  <Slides>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Flujo</vt:lpstr>
      <vt:lpstr>    ORDEN SEGLAR DE CARMELITAS DESCALZOS  III REUNIÓN CICLA BOLIVARIANA OCDS    ECUADOR – PERÚ – COLOMBIA  Agosto 24 al 29 de 2014  Villa de Leyva (Boyacá) - COLOMBIA</vt:lpstr>
      <vt:lpstr>Comunidad “VIRGEN DEL CARMEN”   Bogotá- Colombia  </vt:lpstr>
      <vt:lpstr>Fecha Fundación: 15 de octubre de 1954 Fundador: Padre José Miguel Miranda Arraiza. Invitó con gran entusiasmo a sus feligreses a participar de esta nueva Comunidad de seglares, iniciándola con un centenar de damas y ochenta caballeros, quienes recibieron esta invitación como algo honorífico, respondiendo con un gran compromiso de servicio espiritual y social. Parroquia: Nuestra Señora del Carmen Primeros Miembros: Julio Luque Peña, Eduardo Isaza, Hazel Townsend, Elsie J. Townsend, Clementina Umaña de Holguín, Anita Medina de Azcuénaga, algunos de ellos presidentes (antes: priores), sucedidos por: Maruja Franco de Luna, Margoth Acevedo de Bucking, Leticia de Jaramillo, Hernán Patiño Linares, Guillermo Ramos, Isabella Franco de Cediel, Lucy Artunduaga de Dussán, Sara Porras de Useche y Nina Torres de Muñóz-actual presidenta.   Erección Canónica: agosto de 1955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USER</cp:lastModifiedBy>
  <cp:revision>54</cp:revision>
  <dcterms:created xsi:type="dcterms:W3CDTF">2014-07-11T02:19:00Z</dcterms:created>
  <dcterms:modified xsi:type="dcterms:W3CDTF">2016-03-03T03:18:10Z</dcterms:modified>
</cp:coreProperties>
</file>