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3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004BA07-BEA5-4C3D-812A-7D35F3E096CA}" type="datetimeFigureOut">
              <a:rPr lang="es-ES" smtClean="0"/>
              <a:pPr/>
              <a:t>07/08/2011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681AD3-FEE9-4AA7-AE89-C48063B2B436}" type="slidenum">
              <a:rPr lang="es-ES" smtClean="0"/>
              <a:pPr/>
              <a:t>‹Nº›</a:t>
            </a:fld>
            <a:endParaRPr lang="es-ES"/>
          </a:p>
        </p:txBody>
      </p:sp>
    </p:spTree>
    <p:extLst>
      <p:ext uri="{BB962C8B-B14F-4D97-AF65-F5344CB8AC3E}">
        <p14:creationId xmlns:p14="http://schemas.microsoft.com/office/powerpoint/2010/main" xmlns="" val="14338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04BA07-BEA5-4C3D-812A-7D35F3E096CA}" type="datetimeFigureOut">
              <a:rPr lang="es-ES" smtClean="0"/>
              <a:pPr/>
              <a:t>07/08/2011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681AD3-FEE9-4AA7-AE89-C48063B2B436}" type="slidenum">
              <a:rPr lang="es-ES" smtClean="0"/>
              <a:pPr/>
              <a:t>‹Nº›</a:t>
            </a:fld>
            <a:endParaRPr lang="es-ES"/>
          </a:p>
        </p:txBody>
      </p:sp>
    </p:spTree>
    <p:extLst>
      <p:ext uri="{BB962C8B-B14F-4D97-AF65-F5344CB8AC3E}">
        <p14:creationId xmlns:p14="http://schemas.microsoft.com/office/powerpoint/2010/main" xmlns="" val="98968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04BA07-BEA5-4C3D-812A-7D35F3E096CA}" type="datetimeFigureOut">
              <a:rPr lang="es-ES" smtClean="0"/>
              <a:pPr/>
              <a:t>07/08/2011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681AD3-FEE9-4AA7-AE89-C48063B2B436}" type="slidenum">
              <a:rPr lang="es-ES" smtClean="0"/>
              <a:pPr/>
              <a:t>‹Nº›</a:t>
            </a:fld>
            <a:endParaRPr lang="es-ES"/>
          </a:p>
        </p:txBody>
      </p:sp>
    </p:spTree>
    <p:extLst>
      <p:ext uri="{BB962C8B-B14F-4D97-AF65-F5344CB8AC3E}">
        <p14:creationId xmlns:p14="http://schemas.microsoft.com/office/powerpoint/2010/main" xmlns="" val="342511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04BA07-BEA5-4C3D-812A-7D35F3E096CA}" type="datetimeFigureOut">
              <a:rPr lang="es-ES" smtClean="0"/>
              <a:pPr/>
              <a:t>07/08/2011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681AD3-FEE9-4AA7-AE89-C48063B2B436}" type="slidenum">
              <a:rPr lang="es-ES" smtClean="0"/>
              <a:pPr/>
              <a:t>‹Nº›</a:t>
            </a:fld>
            <a:endParaRPr lang="es-ES"/>
          </a:p>
        </p:txBody>
      </p:sp>
    </p:spTree>
    <p:extLst>
      <p:ext uri="{BB962C8B-B14F-4D97-AF65-F5344CB8AC3E}">
        <p14:creationId xmlns:p14="http://schemas.microsoft.com/office/powerpoint/2010/main" xmlns="" val="242487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004BA07-BEA5-4C3D-812A-7D35F3E096CA}" type="datetimeFigureOut">
              <a:rPr lang="es-ES" smtClean="0"/>
              <a:pPr/>
              <a:t>07/08/2011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681AD3-FEE9-4AA7-AE89-C48063B2B436}" type="slidenum">
              <a:rPr lang="es-ES" smtClean="0"/>
              <a:pPr/>
              <a:t>‹Nº›</a:t>
            </a:fld>
            <a:endParaRPr lang="es-ES"/>
          </a:p>
        </p:txBody>
      </p:sp>
    </p:spTree>
    <p:extLst>
      <p:ext uri="{BB962C8B-B14F-4D97-AF65-F5344CB8AC3E}">
        <p14:creationId xmlns:p14="http://schemas.microsoft.com/office/powerpoint/2010/main" xmlns="" val="304752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004BA07-BEA5-4C3D-812A-7D35F3E096CA}" type="datetimeFigureOut">
              <a:rPr lang="es-ES" smtClean="0"/>
              <a:pPr/>
              <a:t>07/08/2011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681AD3-FEE9-4AA7-AE89-C48063B2B436}" type="slidenum">
              <a:rPr lang="es-ES" smtClean="0"/>
              <a:pPr/>
              <a:t>‹Nº›</a:t>
            </a:fld>
            <a:endParaRPr lang="es-ES"/>
          </a:p>
        </p:txBody>
      </p:sp>
    </p:spTree>
    <p:extLst>
      <p:ext uri="{BB962C8B-B14F-4D97-AF65-F5344CB8AC3E}">
        <p14:creationId xmlns:p14="http://schemas.microsoft.com/office/powerpoint/2010/main" xmlns="" val="128438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004BA07-BEA5-4C3D-812A-7D35F3E096CA}" type="datetimeFigureOut">
              <a:rPr lang="es-ES" smtClean="0"/>
              <a:pPr/>
              <a:t>07/08/2011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9681AD3-FEE9-4AA7-AE89-C48063B2B436}" type="slidenum">
              <a:rPr lang="es-ES" smtClean="0"/>
              <a:pPr/>
              <a:t>‹Nº›</a:t>
            </a:fld>
            <a:endParaRPr lang="es-ES"/>
          </a:p>
        </p:txBody>
      </p:sp>
    </p:spTree>
    <p:extLst>
      <p:ext uri="{BB962C8B-B14F-4D97-AF65-F5344CB8AC3E}">
        <p14:creationId xmlns:p14="http://schemas.microsoft.com/office/powerpoint/2010/main" xmlns="" val="18034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004BA07-BEA5-4C3D-812A-7D35F3E096CA}" type="datetimeFigureOut">
              <a:rPr lang="es-ES" smtClean="0"/>
              <a:pPr/>
              <a:t>07/08/2011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9681AD3-FEE9-4AA7-AE89-C48063B2B436}" type="slidenum">
              <a:rPr lang="es-ES" smtClean="0"/>
              <a:pPr/>
              <a:t>‹Nº›</a:t>
            </a:fld>
            <a:endParaRPr lang="es-ES"/>
          </a:p>
        </p:txBody>
      </p:sp>
    </p:spTree>
    <p:extLst>
      <p:ext uri="{BB962C8B-B14F-4D97-AF65-F5344CB8AC3E}">
        <p14:creationId xmlns:p14="http://schemas.microsoft.com/office/powerpoint/2010/main" xmlns="" val="34586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004BA07-BEA5-4C3D-812A-7D35F3E096CA}" type="datetimeFigureOut">
              <a:rPr lang="es-ES" smtClean="0"/>
              <a:pPr/>
              <a:t>07/08/2011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9681AD3-FEE9-4AA7-AE89-C48063B2B436}" type="slidenum">
              <a:rPr lang="es-ES" smtClean="0"/>
              <a:pPr/>
              <a:t>‹Nº›</a:t>
            </a:fld>
            <a:endParaRPr lang="es-ES"/>
          </a:p>
        </p:txBody>
      </p:sp>
    </p:spTree>
    <p:extLst>
      <p:ext uri="{BB962C8B-B14F-4D97-AF65-F5344CB8AC3E}">
        <p14:creationId xmlns:p14="http://schemas.microsoft.com/office/powerpoint/2010/main" xmlns="" val="55566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04BA07-BEA5-4C3D-812A-7D35F3E096CA}" type="datetimeFigureOut">
              <a:rPr lang="es-ES" smtClean="0"/>
              <a:pPr/>
              <a:t>07/08/2011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681AD3-FEE9-4AA7-AE89-C48063B2B436}" type="slidenum">
              <a:rPr lang="es-ES" smtClean="0"/>
              <a:pPr/>
              <a:t>‹Nº›</a:t>
            </a:fld>
            <a:endParaRPr lang="es-ES"/>
          </a:p>
        </p:txBody>
      </p:sp>
    </p:spTree>
    <p:extLst>
      <p:ext uri="{BB962C8B-B14F-4D97-AF65-F5344CB8AC3E}">
        <p14:creationId xmlns:p14="http://schemas.microsoft.com/office/powerpoint/2010/main" xmlns="" val="138725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04BA07-BEA5-4C3D-812A-7D35F3E096CA}" type="datetimeFigureOut">
              <a:rPr lang="es-ES" smtClean="0"/>
              <a:pPr/>
              <a:t>07/08/2011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681AD3-FEE9-4AA7-AE89-C48063B2B436}" type="slidenum">
              <a:rPr lang="es-ES" smtClean="0"/>
              <a:pPr/>
              <a:t>‹Nº›</a:t>
            </a:fld>
            <a:endParaRPr lang="es-ES"/>
          </a:p>
        </p:txBody>
      </p:sp>
    </p:spTree>
    <p:extLst>
      <p:ext uri="{BB962C8B-B14F-4D97-AF65-F5344CB8AC3E}">
        <p14:creationId xmlns:p14="http://schemas.microsoft.com/office/powerpoint/2010/main" xmlns="" val="97948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4BA07-BEA5-4C3D-812A-7D35F3E096CA}" type="datetimeFigureOut">
              <a:rPr lang="es-ES" smtClean="0"/>
              <a:pPr/>
              <a:t>07/08/2011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81AD3-FEE9-4AA7-AE89-C48063B2B436}" type="slidenum">
              <a:rPr lang="es-ES" smtClean="0"/>
              <a:pPr/>
              <a:t>‹Nº›</a:t>
            </a:fld>
            <a:endParaRPr lang="es-ES"/>
          </a:p>
        </p:txBody>
      </p:sp>
    </p:spTree>
    <p:extLst>
      <p:ext uri="{BB962C8B-B14F-4D97-AF65-F5344CB8AC3E}">
        <p14:creationId xmlns:p14="http://schemas.microsoft.com/office/powerpoint/2010/main" xmlns="" val="2770602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692696"/>
            <a:ext cx="7772400" cy="1470025"/>
          </a:xfrm>
        </p:spPr>
        <p:txBody>
          <a:bodyPr>
            <a:noAutofit/>
          </a:bodyPr>
          <a:lstStyle/>
          <a:p>
            <a:r>
              <a:rPr lang="es-ES" sz="13800" i="1" dirty="0" smtClean="0">
                <a:solidFill>
                  <a:schemeClr val="bg2">
                    <a:lumMod val="25000"/>
                  </a:schemeClr>
                </a:solidFill>
                <a:effectLst>
                  <a:outerShdw blurRad="38100" dist="38100" dir="2700000" algn="tl">
                    <a:srgbClr val="000000">
                      <a:alpha val="43137"/>
                    </a:srgbClr>
                  </a:outerShdw>
                </a:effectLst>
                <a:latin typeface="Monotype Corsiva" pitchFamily="66" charset="0"/>
              </a:rPr>
              <a:t>Cicla</a:t>
            </a:r>
            <a:endParaRPr lang="es-ES" sz="13800" i="1" dirty="0">
              <a:solidFill>
                <a:schemeClr val="bg2">
                  <a:lumMod val="25000"/>
                </a:schemeClr>
              </a:solidFill>
              <a:effectLst>
                <a:outerShdw blurRad="38100" dist="38100" dir="2700000" algn="tl">
                  <a:srgbClr val="000000">
                    <a:alpha val="43137"/>
                  </a:srgbClr>
                </a:outerShdw>
              </a:effectLst>
              <a:latin typeface="Monotype Corsiva" pitchFamily="66"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59832" y="2564904"/>
            <a:ext cx="3090859" cy="3532410"/>
          </a:xfrm>
          <a:prstGeom prst="rect">
            <a:avLst/>
          </a:prstGeom>
          <a:effectLst>
            <a:glow rad="444500">
              <a:schemeClr val="bg2">
                <a:lumMod val="50000"/>
                <a:alpha val="40000"/>
              </a:schemeClr>
            </a:glow>
          </a:effectLst>
        </p:spPr>
      </p:pic>
    </p:spTree>
    <p:extLst>
      <p:ext uri="{BB962C8B-B14F-4D97-AF65-F5344CB8AC3E}">
        <p14:creationId xmlns:p14="http://schemas.microsoft.com/office/powerpoint/2010/main" xmlns="" val="5157253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grayscl/>
            <a:extLst>
              <a:ext uri="{28A0092B-C50C-407E-A947-70E740481C1C}">
                <a14:useLocalDpi xmlns:a14="http://schemas.microsoft.com/office/drawing/2010/main" xmlns="" val="0"/>
              </a:ext>
            </a:extLst>
          </a:blip>
          <a:srcRect/>
          <a:stretch>
            <a:fillRect/>
          </a:stretch>
        </p:blipFill>
        <p:spPr bwMode="auto">
          <a:xfrm>
            <a:off x="323528" y="764704"/>
            <a:ext cx="5256584" cy="4893647"/>
          </a:xfrm>
          <a:prstGeom prst="rect">
            <a:avLst/>
          </a:prstGeom>
          <a:noFill/>
          <a:ln>
            <a:noFill/>
          </a:ln>
          <a:effectLst>
            <a:outerShdw dist="35921" dir="2700000" algn="ctr" rotWithShape="0">
              <a:schemeClr val="bg2"/>
            </a:outerShdw>
            <a:reflection blurRad="203200" stA="62000" endPos="34000" dist="889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7 CuadroTexto"/>
          <p:cNvSpPr txBox="1"/>
          <p:nvPr/>
        </p:nvSpPr>
        <p:spPr>
          <a:xfrm>
            <a:off x="5724129" y="1196752"/>
            <a:ext cx="3225958" cy="4524315"/>
          </a:xfrm>
          <a:prstGeom prst="rect">
            <a:avLst/>
          </a:prstGeom>
          <a:noFill/>
        </p:spPr>
        <p:txBody>
          <a:bodyPr wrap="square" rtlCol="0">
            <a:spAutoFit/>
          </a:bodyPr>
          <a:lstStyle/>
          <a:p>
            <a:r>
              <a:rPr lang="es-ES" dirty="0" smtClean="0">
                <a:solidFill>
                  <a:schemeClr val="bg2">
                    <a:lumMod val="25000"/>
                  </a:schemeClr>
                </a:solidFill>
                <a:latin typeface="Monotype Corsiva" pitchFamily="66" charset="0"/>
              </a:rPr>
              <a:t>Lima 06 de diciembre de 1950</a:t>
            </a:r>
          </a:p>
          <a:p>
            <a:pPr algn="just"/>
            <a:r>
              <a:rPr lang="es-ES" dirty="0" smtClean="0">
                <a:solidFill>
                  <a:schemeClr val="bg2">
                    <a:lumMod val="25000"/>
                  </a:schemeClr>
                </a:solidFill>
                <a:latin typeface="Monotype Corsiva" pitchFamily="66" charset="0"/>
              </a:rPr>
              <a:t>El suscrito Superior de los Carmelitas Descalzos  de San José con todo respeto suplica al M. R. P. Angelo de la Santísima Trinidad, Delegado Provincial de los Carmelitas Descalzos en el Perú, la facultad requerida para erigir en esta Iglesia de San José la V. Orden Tercera del Carmen, La Cofradía del Niño Jesús de Praga y la Pía Unión de Santa Teresa del Niño Jesús.</a:t>
            </a:r>
          </a:p>
          <a:p>
            <a:r>
              <a:rPr lang="es-ES" dirty="0" smtClean="0">
                <a:solidFill>
                  <a:schemeClr val="bg2">
                    <a:lumMod val="25000"/>
                  </a:schemeClr>
                </a:solidFill>
                <a:latin typeface="Monotype Corsiva" pitchFamily="66" charset="0"/>
              </a:rPr>
              <a:t>Dios guarde a V. R.</a:t>
            </a:r>
          </a:p>
          <a:p>
            <a:endParaRPr lang="es-ES" dirty="0" smtClean="0">
              <a:solidFill>
                <a:schemeClr val="bg2">
                  <a:lumMod val="25000"/>
                </a:schemeClr>
              </a:solidFill>
              <a:latin typeface="Monotype Corsiva" pitchFamily="66" charset="0"/>
            </a:endParaRPr>
          </a:p>
          <a:p>
            <a:r>
              <a:rPr lang="es-ES" dirty="0" smtClean="0">
                <a:solidFill>
                  <a:schemeClr val="bg2">
                    <a:lumMod val="25000"/>
                  </a:schemeClr>
                </a:solidFill>
                <a:latin typeface="Monotype Corsiva" pitchFamily="66" charset="0"/>
              </a:rPr>
              <a:t>Fray Hermenegildo V. del Carmen O.C.D.</a:t>
            </a:r>
            <a:endParaRPr lang="es-ES" sz="1600" dirty="0" smtClean="0">
              <a:solidFill>
                <a:schemeClr val="bg2">
                  <a:lumMod val="25000"/>
                </a:schemeClr>
              </a:solidFill>
              <a:latin typeface="Monotype Corsiva" pitchFamily="66" charset="0"/>
            </a:endParaRPr>
          </a:p>
        </p:txBody>
      </p:sp>
    </p:spTree>
    <p:extLst>
      <p:ext uri="{BB962C8B-B14F-4D97-AF65-F5344CB8AC3E}">
        <p14:creationId xmlns:p14="http://schemas.microsoft.com/office/powerpoint/2010/main" xmlns="" val="131647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bg2">
                    <a:lumMod val="25000"/>
                  </a:schemeClr>
                </a:solidFill>
                <a:latin typeface="Monotype Corsiva" pitchFamily="66" charset="0"/>
              </a:rPr>
              <a:t>JESUS MARIA – LIMA PERU </a:t>
            </a:r>
            <a:endParaRPr lang="es-ES" dirty="0">
              <a:solidFill>
                <a:schemeClr val="bg2">
                  <a:lumMod val="25000"/>
                </a:schemeClr>
              </a:solidFill>
              <a:latin typeface="Monotype Corsiva"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722296"/>
            <a:ext cx="4912086"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CuadroTexto"/>
          <p:cNvSpPr txBox="1"/>
          <p:nvPr/>
        </p:nvSpPr>
        <p:spPr>
          <a:xfrm>
            <a:off x="5796136" y="2132856"/>
            <a:ext cx="2880320" cy="3693319"/>
          </a:xfrm>
          <a:prstGeom prst="rect">
            <a:avLst/>
          </a:prstGeom>
          <a:noFill/>
        </p:spPr>
        <p:txBody>
          <a:bodyPr wrap="square" rtlCol="0">
            <a:spAutoFit/>
          </a:bodyPr>
          <a:lstStyle/>
          <a:p>
            <a:r>
              <a:rPr lang="es-ES" b="1" dirty="0">
                <a:solidFill>
                  <a:schemeClr val="bg2">
                    <a:lumMod val="25000"/>
                  </a:schemeClr>
                </a:solidFill>
                <a:latin typeface="MV Boli" pitchFamily="2" charset="0"/>
                <a:cs typeface="MV Boli" pitchFamily="2" charset="0"/>
              </a:rPr>
              <a:t>En la Parroquia San José de Jesús María, son casi 50 los Seglares Carmelitas Descalzos entre hombres y mujeres, quienes están comprometidos a vivir según la palabra de Jesucristo, meditándola, orando, siendo ejemplo vivo  y modelo de vida </a:t>
            </a:r>
            <a:r>
              <a:rPr lang="es-ES" b="1" dirty="0" smtClean="0">
                <a:solidFill>
                  <a:schemeClr val="bg2">
                    <a:lumMod val="25000"/>
                  </a:schemeClr>
                </a:solidFill>
                <a:latin typeface="MV Boli" pitchFamily="2" charset="0"/>
                <a:cs typeface="MV Boli" pitchFamily="2" charset="0"/>
              </a:rPr>
              <a:t>cristiana</a:t>
            </a:r>
            <a:r>
              <a:rPr lang="es-ES" b="1" dirty="0">
                <a:solidFill>
                  <a:schemeClr val="bg2">
                    <a:lumMod val="25000"/>
                  </a:schemeClr>
                </a:solidFill>
                <a:latin typeface="MV Boli" pitchFamily="2" charset="0"/>
                <a:cs typeface="MV Boli" pitchFamily="2" charset="0"/>
              </a:rPr>
              <a:t>.</a:t>
            </a:r>
          </a:p>
          <a:p>
            <a:endParaRPr lang="es-ES" dirty="0">
              <a:solidFill>
                <a:schemeClr val="bg2">
                  <a:lumMod val="25000"/>
                </a:schemeClr>
              </a:solidFill>
            </a:endParaRPr>
          </a:p>
        </p:txBody>
      </p:sp>
    </p:spTree>
    <p:extLst>
      <p:ext uri="{BB962C8B-B14F-4D97-AF65-F5344CB8AC3E}">
        <p14:creationId xmlns:p14="http://schemas.microsoft.com/office/powerpoint/2010/main" xmlns="" val="321696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800"/>
                            </p:stCondLst>
                            <p:childTnLst>
                              <p:par>
                                <p:cTn id="12" presetID="53" presetClass="entr" presetSubtype="16"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98578" y="5589240"/>
            <a:ext cx="7859216" cy="576064"/>
          </a:xfrm>
        </p:spPr>
        <p:txBody>
          <a:bodyPr>
            <a:noAutofit/>
          </a:bodyPr>
          <a:lstStyle/>
          <a:p>
            <a:pPr marL="0" indent="0">
              <a:buNone/>
            </a:pPr>
            <a:r>
              <a:rPr lang="es-ES" sz="2000" dirty="0" smtClean="0">
                <a:solidFill>
                  <a:schemeClr val="bg2">
                    <a:lumMod val="25000"/>
                  </a:schemeClr>
                </a:solidFill>
                <a:latin typeface="MV Boli" pitchFamily="2" charset="0"/>
                <a:cs typeface="MV Boli" pitchFamily="2" charset="0"/>
              </a:rPr>
              <a:t>Esta fraternidad fue fundada hace 60 años, el 8 de diciembre de 1950</a:t>
            </a:r>
            <a:endParaRPr lang="es-ES" sz="2000" dirty="0">
              <a:solidFill>
                <a:schemeClr val="bg2">
                  <a:lumMod val="25000"/>
                </a:schemeClr>
              </a:solidFill>
              <a:latin typeface="MV Boli" pitchFamily="2" charset="0"/>
              <a:cs typeface="MV Boli" pitchFamily="2"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548680"/>
            <a:ext cx="6593093" cy="471630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7511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770" decel="100000"/>
                                        <p:tgtEl>
                                          <p:spTgt spid="3075"/>
                                        </p:tgtEl>
                                      </p:cBhvr>
                                    </p:animEffect>
                                    <p:animScale>
                                      <p:cBhvr>
                                        <p:cTn id="8" dur="770" decel="100000"/>
                                        <p:tgtEl>
                                          <p:spTgt spid="3075"/>
                                        </p:tgtEl>
                                      </p:cBhvr>
                                      <p:from x="10000" y="10000"/>
                                      <p:to x="200000" y="450000"/>
                                    </p:animScale>
                                    <p:animScale>
                                      <p:cBhvr>
                                        <p:cTn id="9" dur="1230" accel="100000" fill="hold">
                                          <p:stCondLst>
                                            <p:cond delay="770"/>
                                          </p:stCondLst>
                                        </p:cTn>
                                        <p:tgtEl>
                                          <p:spTgt spid="3075"/>
                                        </p:tgtEl>
                                      </p:cBhvr>
                                      <p:from x="200000" y="450000"/>
                                      <p:to x="100000" y="100000"/>
                                    </p:animScale>
                                    <p:set>
                                      <p:cBhvr>
                                        <p:cTn id="10" dur="770" fill="hold"/>
                                        <p:tgtEl>
                                          <p:spTgt spid="3075"/>
                                        </p:tgtEl>
                                        <p:attrNameLst>
                                          <p:attrName>ppt_x</p:attrName>
                                        </p:attrNameLst>
                                      </p:cBhvr>
                                      <p:to>
                                        <p:strVal val="(0.5)"/>
                                      </p:to>
                                    </p:set>
                                    <p:anim from="(0.5)" to="(#ppt_x)" calcmode="lin" valueType="num">
                                      <p:cBhvr>
                                        <p:cTn id="11" dur="1230" accel="100000" fill="hold">
                                          <p:stCondLst>
                                            <p:cond delay="770"/>
                                          </p:stCondLst>
                                        </p:cTn>
                                        <p:tgtEl>
                                          <p:spTgt spid="3075"/>
                                        </p:tgtEl>
                                        <p:attrNameLst>
                                          <p:attrName>ppt_x</p:attrName>
                                        </p:attrNameLst>
                                      </p:cBhvr>
                                    </p:anim>
                                    <p:set>
                                      <p:cBhvr>
                                        <p:cTn id="12" dur="770" fill="hold"/>
                                        <p:tgtEl>
                                          <p:spTgt spid="3075"/>
                                        </p:tgtEl>
                                        <p:attrNameLst>
                                          <p:attrName>ppt_y</p:attrName>
                                        </p:attrNameLst>
                                      </p:cBhvr>
                                      <p:to>
                                        <p:strVal val="(#ppt_y+0.4)"/>
                                      </p:to>
                                    </p:set>
                                    <p:anim from="(#ppt_y+0.4)" to="(#ppt_y)" calcmode="lin" valueType="num">
                                      <p:cBhvr>
                                        <p:cTn id="13" dur="1230" accel="100000" fill="hold">
                                          <p:stCondLst>
                                            <p:cond delay="770"/>
                                          </p:stCondLst>
                                        </p:cTn>
                                        <p:tgtEl>
                                          <p:spTgt spid="3075"/>
                                        </p:tgtEl>
                                        <p:attrNameLst>
                                          <p:attrName>ppt_y</p:attrName>
                                        </p:attrNameLst>
                                      </p:cBhvr>
                                    </p:anim>
                                  </p:childTnLst>
                                </p:cTn>
                              </p:par>
                            </p:childTnLst>
                          </p:cTn>
                        </p:par>
                        <p:par>
                          <p:cTn id="14" fill="hold">
                            <p:stCondLst>
                              <p:cond delay="200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089872"/>
            <a:ext cx="4392488" cy="4968552"/>
          </a:xfrm>
        </p:spPr>
        <p:txBody>
          <a:bodyPr>
            <a:normAutofit/>
          </a:bodyPr>
          <a:lstStyle/>
          <a:p>
            <a:pPr marL="0" indent="0" algn="just">
              <a:buNone/>
            </a:pPr>
            <a:r>
              <a:rPr lang="es-ES" sz="2000" dirty="0" smtClean="0">
                <a:latin typeface="MV Boli" pitchFamily="2" charset="0"/>
                <a:cs typeface="MV Boli" pitchFamily="2" charset="0"/>
              </a:rPr>
              <a:t>Las hermanas y hermanos de la Orden Seglar,  en su mayoría han hecho su Promesa definitiva  y algunos se encuentran como Admitidos, pero todos cumplen con ser asiduos a Cristo Eucaristía, rezar la Liturgia de las Horas, participar de los Sacramentos, venerar con mucho amor y devoción a María nuestra Madre Santísima, rezar el Rosario todos los días e imitar sus virtudes para ser siempre ejemplo de vida permanente en su ambiente familiar, amical, social, laboral, etc. </a:t>
            </a:r>
          </a:p>
          <a:p>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08104" y="404662"/>
            <a:ext cx="2232248" cy="2980167"/>
          </a:xfrm>
          <a:prstGeom prst="rect">
            <a:avLst/>
          </a:prstGeom>
          <a:effectLst>
            <a:glow rad="139700">
              <a:schemeClr val="accent6">
                <a:satMod val="175000"/>
                <a:alpha val="40000"/>
              </a:schemeClr>
            </a:glow>
          </a:effec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9207" y="3717032"/>
            <a:ext cx="1972086" cy="24453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311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1000"/>
                                        <p:tgtEl>
                                          <p:spTgt spid="4"/>
                                        </p:tgtEl>
                                      </p:cBhvr>
                                    </p:animEffect>
                                  </p:childTnLst>
                                </p:cTn>
                              </p:par>
                              <p:par>
                                <p:cTn id="13" presetID="18" presetClass="entr" presetSubtype="12"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strips(downLeft)">
                                      <p:cBhvr>
                                        <p:cTn id="15"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91264" cy="2232248"/>
          </a:xfrm>
        </p:spPr>
        <p:txBody>
          <a:bodyPr>
            <a:normAutofit/>
          </a:bodyPr>
          <a:lstStyle/>
          <a:p>
            <a:pPr marL="0" indent="0" algn="just">
              <a:buNone/>
            </a:pPr>
            <a:r>
              <a:rPr lang="es-ES" sz="2000" dirty="0" smtClean="0">
                <a:solidFill>
                  <a:schemeClr val="bg2">
                    <a:lumMod val="25000"/>
                  </a:schemeClr>
                </a:solidFill>
                <a:latin typeface="MV Boli" pitchFamily="2" charset="0"/>
                <a:cs typeface="MV Boli" pitchFamily="2" charset="0"/>
              </a:rPr>
              <a:t>Haber hecho la Promesa definitiva (hasta la muerte),  significa tener la Cedula de Profesión de la Venerable Orden Tercera de Nuestra Señora del Carmen y Santa Teresa de Jesús. La que se adjunta,  data del 14 de setiembre de 1976 y pertenece a la hermana </a:t>
            </a:r>
            <a:r>
              <a:rPr lang="es-ES" sz="2000" dirty="0" err="1" smtClean="0">
                <a:solidFill>
                  <a:schemeClr val="bg2">
                    <a:lumMod val="25000"/>
                  </a:schemeClr>
                </a:solidFill>
                <a:latin typeface="MV Boli" pitchFamily="2" charset="0"/>
                <a:cs typeface="MV Boli" pitchFamily="2" charset="0"/>
              </a:rPr>
              <a:t>Zunilda</a:t>
            </a:r>
            <a:r>
              <a:rPr lang="es-ES" sz="2000" dirty="0" smtClean="0">
                <a:solidFill>
                  <a:schemeClr val="bg2">
                    <a:lumMod val="25000"/>
                  </a:schemeClr>
                </a:solidFill>
                <a:latin typeface="MV Boli" pitchFamily="2" charset="0"/>
                <a:cs typeface="MV Boli" pitchFamily="2" charset="0"/>
              </a:rPr>
              <a:t> </a:t>
            </a:r>
            <a:r>
              <a:rPr lang="es-ES" sz="2000" dirty="0" err="1" smtClean="0">
                <a:solidFill>
                  <a:schemeClr val="bg2">
                    <a:lumMod val="25000"/>
                  </a:schemeClr>
                </a:solidFill>
                <a:latin typeface="MV Boli" pitchFamily="2" charset="0"/>
                <a:cs typeface="MV Boli" pitchFamily="2" charset="0"/>
              </a:rPr>
              <a:t>O’Donnell</a:t>
            </a:r>
            <a:r>
              <a:rPr lang="es-ES" sz="2000" dirty="0" smtClean="0">
                <a:solidFill>
                  <a:schemeClr val="bg2">
                    <a:lumMod val="25000"/>
                  </a:schemeClr>
                </a:solidFill>
                <a:latin typeface="MV Boli" pitchFamily="2" charset="0"/>
                <a:cs typeface="MV Boli" pitchFamily="2" charset="0"/>
              </a:rPr>
              <a:t> Velásquez, ella desde hace 35 años y como todos los Seglares,  es fiel a lo que en  la Cedula se menciona:</a:t>
            </a:r>
          </a:p>
          <a:p>
            <a:pPr marL="0" indent="0" algn="just">
              <a:buNone/>
            </a:pPr>
            <a:endParaRPr lang="es-ES" sz="2000" dirty="0">
              <a:solidFill>
                <a:schemeClr val="bg2">
                  <a:lumMod val="25000"/>
                </a:schemeClr>
              </a:solidFill>
              <a:latin typeface="MV Boli" pitchFamily="2" charset="0"/>
              <a:cs typeface="MV Boli" pitchFamily="2" charset="0"/>
            </a:endParaRPr>
          </a:p>
          <a:p>
            <a:pPr marL="0" indent="0" algn="just">
              <a:buNone/>
            </a:pPr>
            <a:endParaRPr lang="es-ES" sz="2000" dirty="0" smtClean="0">
              <a:solidFill>
                <a:schemeClr val="bg2">
                  <a:lumMod val="25000"/>
                </a:schemeClr>
              </a:solidFill>
              <a:latin typeface="MV Boli" pitchFamily="2" charset="0"/>
              <a:cs typeface="MV Boli" pitchFamily="2" charset="0"/>
            </a:endParaRPr>
          </a:p>
          <a:p>
            <a:endParaRPr lang="es-ES" dirty="0"/>
          </a:p>
        </p:txBody>
      </p:sp>
      <p:sp>
        <p:nvSpPr>
          <p:cNvPr id="4" name="3 Rectángulo"/>
          <p:cNvSpPr/>
          <p:nvPr/>
        </p:nvSpPr>
        <p:spPr>
          <a:xfrm>
            <a:off x="611560" y="3429000"/>
            <a:ext cx="8208912" cy="2308324"/>
          </a:xfrm>
          <a:prstGeom prst="rect">
            <a:avLst/>
          </a:prstGeom>
        </p:spPr>
        <p:txBody>
          <a:bodyPr wrap="square">
            <a:spAutoFit/>
          </a:bodyPr>
          <a:lstStyle/>
          <a:p>
            <a:pPr algn="just"/>
            <a:r>
              <a:rPr lang="es-ES" sz="2400" dirty="0" smtClean="0">
                <a:solidFill>
                  <a:schemeClr val="bg2">
                    <a:lumMod val="25000"/>
                  </a:schemeClr>
                </a:solidFill>
                <a:effectLst>
                  <a:outerShdw blurRad="38100" dist="38100" dir="2700000" algn="tl">
                    <a:srgbClr val="000000">
                      <a:alpha val="43137"/>
                    </a:srgbClr>
                  </a:outerShdw>
                </a:effectLst>
                <a:latin typeface="Monotype Corsiva" pitchFamily="66" charset="0"/>
                <a:cs typeface="MV Boli" pitchFamily="2" charset="0"/>
              </a:rPr>
              <a:t>“Yo </a:t>
            </a:r>
            <a:r>
              <a:rPr lang="es-ES" sz="2400" dirty="0" err="1" smtClean="0">
                <a:solidFill>
                  <a:schemeClr val="bg2">
                    <a:lumMod val="25000"/>
                  </a:schemeClr>
                </a:solidFill>
                <a:effectLst>
                  <a:outerShdw blurRad="38100" dist="38100" dir="2700000" algn="tl">
                    <a:srgbClr val="000000">
                      <a:alpha val="43137"/>
                    </a:srgbClr>
                  </a:outerShdw>
                </a:effectLst>
                <a:latin typeface="Monotype Corsiva" pitchFamily="66" charset="0"/>
                <a:cs typeface="MV Boli" pitchFamily="2" charset="0"/>
              </a:rPr>
              <a:t>Zunilda</a:t>
            </a:r>
            <a:r>
              <a:rPr lang="es-ES" sz="2400" dirty="0" smtClean="0">
                <a:solidFill>
                  <a:schemeClr val="bg2">
                    <a:lumMod val="25000"/>
                  </a:schemeClr>
                </a:solidFill>
                <a:effectLst>
                  <a:outerShdw blurRad="38100" dist="38100" dir="2700000" algn="tl">
                    <a:srgbClr val="000000">
                      <a:alpha val="43137"/>
                    </a:srgbClr>
                  </a:outerShdw>
                </a:effectLst>
                <a:latin typeface="Monotype Corsiva" pitchFamily="66" charset="0"/>
                <a:cs typeface="MV Boli" pitchFamily="2" charset="0"/>
              </a:rPr>
              <a:t> del Corazón de Jesús, hago mi profesión y prometo a Dios, a la Santísima Virgen María del Monte Carmelo, a nuestra Madrea Santa Teresa y a los Superiores de la Orden, obediencia y castidad, según la Regla de la Orden Tercera, la cual quiero observar con la mayor perfección que me fuere posible, hasta la muerte. Elevare mis votos al Señor en presencia de todo su pueblo, en los atrios de la casa del Señor”.</a:t>
            </a:r>
            <a:endParaRPr lang="es-ES" sz="2400" dirty="0" smtClean="0">
              <a:solidFill>
                <a:schemeClr val="bg2">
                  <a:lumMod val="25000"/>
                </a:schemeClr>
              </a:solidFill>
              <a:effectLst>
                <a:outerShdw blurRad="38100" dist="38100" dir="2700000" algn="tl">
                  <a:srgbClr val="000000">
                    <a:alpha val="43137"/>
                  </a:srgbClr>
                </a:outerShdw>
              </a:effectLst>
              <a:latin typeface="Monotype Corsiva" pitchFamily="66" charset="0"/>
              <a:cs typeface="MV Boli" pitchFamily="2" charset="0"/>
            </a:endParaRPr>
          </a:p>
        </p:txBody>
      </p:sp>
    </p:spTree>
    <p:extLst>
      <p:ext uri="{BB962C8B-B14F-4D97-AF65-F5344CB8AC3E}">
        <p14:creationId xmlns:p14="http://schemas.microsoft.com/office/powerpoint/2010/main" xmlns="" val="130857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260648"/>
            <a:ext cx="4254988" cy="5849770"/>
          </a:xfrm>
          <a:prstGeom prst="rect">
            <a:avLst/>
          </a:prstGeom>
          <a:noFill/>
          <a:ln>
            <a:noFill/>
          </a:ln>
          <a:effectLst>
            <a:outerShdw dist="35921" dir="2700000" algn="ctr" rotWithShape="0">
              <a:schemeClr val="bg2"/>
            </a:outerShdw>
            <a:reflection blurRad="6350" stA="50000" endA="300" endPos="38500" dist="50800" dir="5400000" sy="-100000" algn="bl" rotWithShape="0"/>
          </a:effectLst>
          <a:scene3d>
            <a:camera prst="obliqueBottomLeft"/>
            <a:lightRig rig="threePt" dir="t"/>
          </a:scene3d>
          <a:sp3d>
            <a:bevelT w="114300" prst="hardEdge"/>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80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404664"/>
            <a:ext cx="3096344" cy="4515966"/>
          </a:xfrm>
          <a:prstGeom prst="rect">
            <a:avLst/>
          </a:prstGeom>
          <a:noFill/>
          <a:ln w="9525">
            <a:noFill/>
            <a:miter lim="800000"/>
            <a:headEnd/>
            <a:tailEnd/>
          </a:ln>
        </p:spPr>
      </p:pic>
      <p:pic>
        <p:nvPicPr>
          <p:cNvPr id="6" name="5 Imagen" descr="escapulario.bmp"/>
          <p:cNvPicPr>
            <a:picLocks noChangeAspect="1"/>
          </p:cNvPicPr>
          <p:nvPr/>
        </p:nvPicPr>
        <p:blipFill>
          <a:blip r:embed="rId3" cstate="print"/>
          <a:stretch>
            <a:fillRect/>
          </a:stretch>
        </p:blipFill>
        <p:spPr>
          <a:xfrm>
            <a:off x="5292080" y="692696"/>
            <a:ext cx="2970330" cy="3960440"/>
          </a:xfrm>
          <a:prstGeom prst="rect">
            <a:avLst/>
          </a:prstGeom>
        </p:spPr>
      </p:pic>
      <p:sp>
        <p:nvSpPr>
          <p:cNvPr id="8" name="7 CuadroTexto"/>
          <p:cNvSpPr txBox="1"/>
          <p:nvPr/>
        </p:nvSpPr>
        <p:spPr>
          <a:xfrm>
            <a:off x="1115616" y="5229200"/>
            <a:ext cx="3240360" cy="969496"/>
          </a:xfrm>
          <a:prstGeom prst="rect">
            <a:avLst/>
          </a:prstGeom>
          <a:noFill/>
        </p:spPr>
        <p:txBody>
          <a:bodyPr wrap="square" rtlCol="0">
            <a:spAutoFit/>
          </a:bodyPr>
          <a:lstStyle/>
          <a:p>
            <a:pPr algn="ctr"/>
            <a:r>
              <a:rPr lang="es-ES" sz="1900" dirty="0" smtClean="0">
                <a:solidFill>
                  <a:schemeClr val="bg2">
                    <a:lumMod val="25000"/>
                  </a:schemeClr>
                </a:solidFill>
                <a:latin typeface="Lucida Calligraphy" pitchFamily="66" charset="0"/>
              </a:rPr>
              <a:t>Patrona de la Orden Seglar </a:t>
            </a:r>
          </a:p>
          <a:p>
            <a:pPr algn="ctr"/>
            <a:r>
              <a:rPr lang="es-ES" sz="1900" dirty="0" smtClean="0">
                <a:solidFill>
                  <a:schemeClr val="bg2">
                    <a:lumMod val="25000"/>
                  </a:schemeClr>
                </a:solidFill>
                <a:latin typeface="Lucida Calligraphy" pitchFamily="66" charset="0"/>
              </a:rPr>
              <a:t>Beata Josefa Naval</a:t>
            </a:r>
            <a:endParaRPr lang="es-ES" sz="1900" dirty="0">
              <a:solidFill>
                <a:schemeClr val="bg2">
                  <a:lumMod val="25000"/>
                </a:schemeClr>
              </a:solidFill>
              <a:latin typeface="Lucida Calligraphy" pitchFamily="66" charset="0"/>
            </a:endParaRPr>
          </a:p>
        </p:txBody>
      </p:sp>
      <p:sp>
        <p:nvSpPr>
          <p:cNvPr id="9" name="8 CuadroTexto"/>
          <p:cNvSpPr txBox="1"/>
          <p:nvPr/>
        </p:nvSpPr>
        <p:spPr>
          <a:xfrm>
            <a:off x="6012160" y="5085184"/>
            <a:ext cx="1800200" cy="400110"/>
          </a:xfrm>
          <a:prstGeom prst="rect">
            <a:avLst/>
          </a:prstGeom>
          <a:noFill/>
        </p:spPr>
        <p:txBody>
          <a:bodyPr wrap="square" rtlCol="0">
            <a:spAutoFit/>
          </a:bodyPr>
          <a:lstStyle/>
          <a:p>
            <a:r>
              <a:rPr lang="es-ES" sz="2000" dirty="0" smtClean="0">
                <a:solidFill>
                  <a:schemeClr val="bg2">
                    <a:lumMod val="25000"/>
                  </a:schemeClr>
                </a:solidFill>
                <a:latin typeface="Lucida Calligraphy" pitchFamily="66" charset="0"/>
              </a:rPr>
              <a:t>Escapulario</a:t>
            </a:r>
            <a:r>
              <a:rPr lang="es-ES" sz="2000" dirty="0" smtClean="0">
                <a:solidFill>
                  <a:schemeClr val="bg2">
                    <a:lumMod val="25000"/>
                  </a:schemeClr>
                </a:solidFill>
              </a:rPr>
              <a:t> </a:t>
            </a:r>
            <a:endParaRPr lang="es-ES" sz="2000"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8"/>
                                        </p:tgtEl>
                                        <p:attrNameLst>
                                          <p:attrName>style.visibility</p:attrName>
                                        </p:attrNameLst>
                                      </p:cBhvr>
                                      <p:to>
                                        <p:strVal val="visible"/>
                                      </p:to>
                                    </p:set>
                                    <p:anim calcmode="discrete" valueType="clr">
                                      <p:cBhvr override="childStyle">
                                        <p:cTn id="1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
                                        </p:tgtEl>
                                        <p:attrNameLst>
                                          <p:attrName>fillcolor</p:attrName>
                                        </p:attrNameLst>
                                      </p:cBhvr>
                                      <p:tavLst>
                                        <p:tav tm="0">
                                          <p:val>
                                            <p:clrVal>
                                              <a:schemeClr val="accent2"/>
                                            </p:clrVal>
                                          </p:val>
                                        </p:tav>
                                        <p:tav tm="50000">
                                          <p:val>
                                            <p:clrVal>
                                              <a:schemeClr val="hlink"/>
                                            </p:clrVal>
                                          </p:val>
                                        </p:tav>
                                      </p:tavLst>
                                    </p:anim>
                                    <p:set>
                                      <p:cBhvr>
                                        <p:cTn id="19" dur="80"/>
                                        <p:tgtEl>
                                          <p:spTgt spid="8"/>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2"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27984" y="1124744"/>
            <a:ext cx="4258816" cy="2376264"/>
          </a:xfrm>
        </p:spPr>
        <p:txBody>
          <a:bodyPr>
            <a:normAutofit/>
          </a:bodyPr>
          <a:lstStyle/>
          <a:p>
            <a:pPr marL="0" indent="0" algn="just">
              <a:buNone/>
            </a:pPr>
            <a:r>
              <a:rPr lang="es-ES" sz="2000" dirty="0" smtClean="0">
                <a:solidFill>
                  <a:schemeClr val="bg2">
                    <a:lumMod val="25000"/>
                  </a:schemeClr>
                </a:solidFill>
                <a:latin typeface="MV Boli" pitchFamily="2" charset="0"/>
                <a:cs typeface="MV Boli" pitchFamily="2" charset="0"/>
              </a:rPr>
              <a:t>Hay Fraternidades similares en otras parroquias de Lima, el Perú y el mundo, lo cual es muy bueno, no solo para todos los Cristianos sino para la comunidad en pleno,  porque son ejemplo de vida dignos de ser imitados. </a:t>
            </a:r>
          </a:p>
          <a:p>
            <a:pPr marL="0" indent="0" algn="just">
              <a:buNone/>
            </a:pPr>
            <a:endParaRPr lang="es-ES" sz="2000" dirty="0" smtClean="0">
              <a:solidFill>
                <a:schemeClr val="bg2">
                  <a:lumMod val="25000"/>
                </a:schemeClr>
              </a:solidFill>
              <a:latin typeface="MV Boli" pitchFamily="2" charset="0"/>
              <a:cs typeface="MV Boli" pitchFamily="2" charset="0"/>
            </a:endParaRPr>
          </a:p>
          <a:p>
            <a:endParaRPr lang="es-ES" dirty="0"/>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1268760"/>
            <a:ext cx="3690481" cy="4608512"/>
          </a:xfrm>
          <a:prstGeom prst="rect">
            <a:avLst/>
          </a:prstGeom>
          <a:effectLst>
            <a:glow>
              <a:schemeClr val="bg2">
                <a:lumMod val="25000"/>
                <a:alpha val="59000"/>
              </a:schemeClr>
            </a:glow>
            <a:softEdge rad="190500"/>
          </a:effectLst>
        </p:spPr>
      </p:pic>
      <p:sp>
        <p:nvSpPr>
          <p:cNvPr id="4" name="3 Rectángulo"/>
          <p:cNvSpPr/>
          <p:nvPr/>
        </p:nvSpPr>
        <p:spPr>
          <a:xfrm>
            <a:off x="4427984" y="3717032"/>
            <a:ext cx="4248472" cy="1938992"/>
          </a:xfrm>
          <a:prstGeom prst="rect">
            <a:avLst/>
          </a:prstGeom>
        </p:spPr>
        <p:txBody>
          <a:bodyPr wrap="square">
            <a:spAutoFit/>
          </a:bodyPr>
          <a:lstStyle/>
          <a:p>
            <a:pPr algn="just"/>
            <a:r>
              <a:rPr lang="es-ES" sz="2000" dirty="0" smtClean="0">
                <a:solidFill>
                  <a:schemeClr val="bg2">
                    <a:lumMod val="25000"/>
                  </a:schemeClr>
                </a:solidFill>
                <a:latin typeface="MV Boli" pitchFamily="2" charset="0"/>
                <a:cs typeface="MV Boli" pitchFamily="2" charset="0"/>
              </a:rPr>
              <a:t>Invitamos a todos aquellos que quieran ser miembros en esta Orden, convertirse en modelo de buen Cristiano y lograr la paz interior que solo Jesucristo nos puede dar.</a:t>
            </a:r>
            <a:endParaRPr lang="es-ES" sz="2000" dirty="0" smtClean="0">
              <a:solidFill>
                <a:schemeClr val="bg2">
                  <a:lumMod val="25000"/>
                </a:schemeClr>
              </a:solidFill>
              <a:latin typeface="MV Boli" pitchFamily="2" charset="0"/>
              <a:cs typeface="MV Boli" pitchFamily="2" charset="0"/>
            </a:endParaRPr>
          </a:p>
        </p:txBody>
      </p:sp>
    </p:spTree>
    <p:extLst>
      <p:ext uri="{BB962C8B-B14F-4D97-AF65-F5344CB8AC3E}">
        <p14:creationId xmlns:p14="http://schemas.microsoft.com/office/powerpoint/2010/main" xmlns="" val="319697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494</Words>
  <Application>Microsoft Office PowerPoint</Application>
  <PresentationFormat>Presentación en pantalla (4:3)</PresentationFormat>
  <Paragraphs>18</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Cicla</vt:lpstr>
      <vt:lpstr>Diapositiva 2</vt:lpstr>
      <vt:lpstr>JESUS MARIA – LIMA PERU </vt:lpstr>
      <vt:lpstr>Diapositiva 4</vt:lpstr>
      <vt:lpstr>Diapositiva 5</vt:lpstr>
      <vt:lpstr>Diapositiva 6</vt:lpstr>
      <vt:lpstr>Diapositiva 7</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andrea</cp:lastModifiedBy>
  <cp:revision>20</cp:revision>
  <dcterms:created xsi:type="dcterms:W3CDTF">2011-08-06T19:03:16Z</dcterms:created>
  <dcterms:modified xsi:type="dcterms:W3CDTF">2011-08-08T03:38:07Z</dcterms:modified>
</cp:coreProperties>
</file>